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</p:sldIdLst>
  <p:sldSz cx="14630400" cy="8229600"/>
  <p:notesSz cx="8229600" cy="14630400"/>
  <p:embeddedFontLst>
    <p:embeddedFont>
      <p:font typeface="Raleway" panose="020F0502020204030204" pitchFamily="2" charset="0"/>
      <p:regular r:id="rId12"/>
    </p:embeddedFont>
    <p:embeddedFont>
      <p:font typeface="Raleway Light" pitchFamily="2" charset="0"/>
      <p:regular r:id="rId13"/>
    </p:embeddedFont>
    <p:embeddedFont>
      <p:font typeface="Roboto" panose="020000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0053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62445"/>
            <a:ext cx="71212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Real-Time Chat Application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511385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Web-Based Instant Messaging System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793790" y="578619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Presented by Himanshu Shukla, Mohit Singh, and Pandey Vivek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40425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B.Tech Computer Science Engineering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9126" y="494348"/>
            <a:ext cx="8682633" cy="561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Introduction to Real-Time Communication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9126" y="1505307"/>
            <a:ext cx="4727019" cy="337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What is a Real-Time Chat Application?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629126" y="2022038"/>
            <a:ext cx="7157204" cy="8629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real-time chat application enables instant, bidirectional communication between users across the internet. Messages are transmitted and displayed immediately without page refreshes, creating a seamless conversational experience.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29126" y="3064669"/>
            <a:ext cx="4143137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Why Real-Time Communication Matters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629126" y="3525083"/>
            <a:ext cx="7157204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Enables immediate response and collaboration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29126" y="3875603"/>
            <a:ext cx="7157204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Enhances user engagement and satisfaction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629126" y="4226123"/>
            <a:ext cx="7157204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Powers modern business communication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629126" y="4576643"/>
            <a:ext cx="7157204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Creates connected digital communities</a:t>
            </a:r>
            <a:endParaRPr lang="en-US" sz="14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2577" y="1527810"/>
            <a:ext cx="5776198" cy="5776198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8232577" y="7506176"/>
            <a:ext cx="5776198" cy="575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Industry Leaders:</a:t>
            </a: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WhatsApp, Facebook Messenger, Slack, Discord, and Microsoft Teams have revolutionised how billions communicate daily.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6969" y="596860"/>
            <a:ext cx="5289709" cy="661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Problem Statement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226969" y="1575316"/>
            <a:ext cx="3725585" cy="3426619"/>
          </a:xfrm>
          <a:prstGeom prst="roundRect">
            <a:avLst>
              <a:gd name="adj" fmla="val 259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446163" y="1794510"/>
            <a:ext cx="634722" cy="634722"/>
          </a:xfrm>
          <a:prstGeom prst="roundRect">
            <a:avLst>
              <a:gd name="adj" fmla="val 14404866"/>
            </a:avLst>
          </a:prstGeom>
          <a:solidFill>
            <a:srgbClr val="1B1B27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0708" y="1968937"/>
            <a:ext cx="285631" cy="28563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46163" y="2640806"/>
            <a:ext cx="264485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Message Latency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6446163" y="3098244"/>
            <a:ext cx="3287197" cy="1353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Traditional HTTP-based systems suffer from significant delays in message transmission, frustrating users expecting instant responses.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10164128" y="1575316"/>
            <a:ext cx="3725704" cy="3426619"/>
          </a:xfrm>
          <a:prstGeom prst="roundRect">
            <a:avLst>
              <a:gd name="adj" fmla="val 2593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10383322" y="1794510"/>
            <a:ext cx="634722" cy="634722"/>
          </a:xfrm>
          <a:prstGeom prst="roundRect">
            <a:avLst>
              <a:gd name="adj" fmla="val 14404866"/>
            </a:avLst>
          </a:prstGeom>
          <a:solidFill>
            <a:srgbClr val="1B1B27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57867" y="1968937"/>
            <a:ext cx="285631" cy="28563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83322" y="2640806"/>
            <a:ext cx="3287316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Lack of Instant Communication</a:t>
            </a:r>
            <a:endParaRPr lang="en-US" sz="2050" dirty="0"/>
          </a:p>
        </p:txBody>
      </p:sp>
      <p:sp>
        <p:nvSpPr>
          <p:cNvPr id="13" name="Text 8"/>
          <p:cNvSpPr/>
          <p:nvPr/>
        </p:nvSpPr>
        <p:spPr>
          <a:xfrm>
            <a:off x="10383322" y="3428762"/>
            <a:ext cx="3287316" cy="1353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Without persistent connections, users experience disconnected conversations and must manually refresh to receive new messages.</a:t>
            </a:r>
            <a:endParaRPr lang="en-US" sz="1650" dirty="0"/>
          </a:p>
        </p:txBody>
      </p:sp>
      <p:sp>
        <p:nvSpPr>
          <p:cNvPr id="14" name="Shape 9"/>
          <p:cNvSpPr/>
          <p:nvPr/>
        </p:nvSpPr>
        <p:spPr>
          <a:xfrm>
            <a:off x="6226969" y="5213509"/>
            <a:ext cx="7662863" cy="2419112"/>
          </a:xfrm>
          <a:prstGeom prst="roundRect">
            <a:avLst>
              <a:gd name="adj" fmla="val 367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446163" y="5432703"/>
            <a:ext cx="634722" cy="634722"/>
          </a:xfrm>
          <a:prstGeom prst="roundRect">
            <a:avLst>
              <a:gd name="adj" fmla="val 14404866"/>
            </a:avLst>
          </a:prstGeom>
          <a:solidFill>
            <a:srgbClr val="1B1B27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20708" y="5607129"/>
            <a:ext cx="285631" cy="28563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446163" y="6278999"/>
            <a:ext cx="3177540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Real-Time Interaction Gap</a:t>
            </a:r>
            <a:endParaRPr lang="en-US" sz="2050" dirty="0"/>
          </a:p>
        </p:txBody>
      </p:sp>
      <p:sp>
        <p:nvSpPr>
          <p:cNvPr id="18" name="Text 12"/>
          <p:cNvSpPr/>
          <p:nvPr/>
        </p:nvSpPr>
        <p:spPr>
          <a:xfrm>
            <a:off x="6446163" y="6736437"/>
            <a:ext cx="7224474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Modern users demand immediate, synchronous communication that mirrors face-to-face conversations—existing solutions often fall short.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314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40593"/>
            <a:ext cx="6407944" cy="3048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014901"/>
            <a:ext cx="38556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Fast Real-Time Chat Interface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505319"/>
            <a:ext cx="64079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 a responsive, intuitive interface that delivers messages instantly with minimal latency, ensuring smooth user experience across devices.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840593"/>
            <a:ext cx="6408063" cy="3048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3014901"/>
            <a:ext cx="30822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Multi-User Connectivity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505319"/>
            <a:ext cx="64080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Enable multiple users to join chat rooms simultaneously, supporting dynamic conversations with seamless connection management.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520214"/>
            <a:ext cx="32802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Instant Message Delivery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601063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WebSocket technology to push messages to all connected users immediately without polling or page refreshes.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345906"/>
            <a:ext cx="6408063" cy="3048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520214"/>
            <a:ext cx="37849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Active User List Maintenance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6010632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Maintain and display real-time status of online users, with automatic updates when users join or leave chat rooms.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4604" y="506492"/>
            <a:ext cx="4604504" cy="575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Technology Stack</a:t>
            </a:r>
            <a:endParaRPr lang="en-US" sz="3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04" y="1565315"/>
            <a:ext cx="6445925" cy="644592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47491" y="1565315"/>
            <a:ext cx="6445925" cy="1898571"/>
          </a:xfrm>
          <a:prstGeom prst="roundRect">
            <a:avLst>
              <a:gd name="adj" fmla="val 4075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570351" y="1588175"/>
            <a:ext cx="736640" cy="1852851"/>
          </a:xfrm>
          <a:prstGeom prst="roundRect">
            <a:avLst>
              <a:gd name="adj" fmla="val 6777"/>
            </a:avLst>
          </a:prstGeom>
          <a:solidFill>
            <a:srgbClr val="E1E1EA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96689" y="2376488"/>
            <a:ext cx="276225" cy="2762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491061" y="1772245"/>
            <a:ext cx="2432923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Frontend Technologies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8491061" y="2244090"/>
            <a:ext cx="5295424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HTML5:</a:t>
            </a: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Semantic structure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8491061" y="2603183"/>
            <a:ext cx="5295424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CSS3:</a:t>
            </a: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Modern styling and animations</a:t>
            </a:r>
            <a:endParaRPr lang="en-US" sz="1450" dirty="0"/>
          </a:p>
        </p:txBody>
      </p:sp>
      <p:sp>
        <p:nvSpPr>
          <p:cNvPr id="10" name="Text 6"/>
          <p:cNvSpPr/>
          <p:nvPr/>
        </p:nvSpPr>
        <p:spPr>
          <a:xfrm>
            <a:off x="8491061" y="2962275"/>
            <a:ext cx="5295424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JavaScript:</a:t>
            </a: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Interactive functionality</a:t>
            </a:r>
            <a:endParaRPr lang="en-US" sz="1450" dirty="0"/>
          </a:p>
        </p:txBody>
      </p:sp>
      <p:sp>
        <p:nvSpPr>
          <p:cNvPr id="11" name="Shape 7"/>
          <p:cNvSpPr/>
          <p:nvPr/>
        </p:nvSpPr>
        <p:spPr>
          <a:xfrm>
            <a:off x="7547491" y="3647956"/>
            <a:ext cx="6445925" cy="1898571"/>
          </a:xfrm>
          <a:prstGeom prst="roundRect">
            <a:avLst>
              <a:gd name="adj" fmla="val 4075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7570351" y="3670816"/>
            <a:ext cx="736640" cy="1852851"/>
          </a:xfrm>
          <a:prstGeom prst="roundRect">
            <a:avLst>
              <a:gd name="adj" fmla="val 6777"/>
            </a:avLst>
          </a:prstGeom>
          <a:solidFill>
            <a:srgbClr val="E1E1E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96689" y="4459129"/>
            <a:ext cx="276225" cy="27622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491061" y="3854887"/>
            <a:ext cx="2404824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Backend Technologies</a:t>
            </a:r>
            <a:endParaRPr lang="en-US" sz="1800" dirty="0"/>
          </a:p>
        </p:txBody>
      </p:sp>
      <p:sp>
        <p:nvSpPr>
          <p:cNvPr id="15" name="Text 10"/>
          <p:cNvSpPr/>
          <p:nvPr/>
        </p:nvSpPr>
        <p:spPr>
          <a:xfrm>
            <a:off x="8491061" y="4326731"/>
            <a:ext cx="5295424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Node.js:</a:t>
            </a: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Runtime environment</a:t>
            </a:r>
            <a:endParaRPr lang="en-US" sz="1450" dirty="0"/>
          </a:p>
        </p:txBody>
      </p:sp>
      <p:sp>
        <p:nvSpPr>
          <p:cNvPr id="16" name="Text 11"/>
          <p:cNvSpPr/>
          <p:nvPr/>
        </p:nvSpPr>
        <p:spPr>
          <a:xfrm>
            <a:off x="8491061" y="4685824"/>
            <a:ext cx="5295424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Express.js:</a:t>
            </a: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Web application framework</a:t>
            </a:r>
            <a:endParaRPr lang="en-US" sz="1450" dirty="0"/>
          </a:p>
        </p:txBody>
      </p:sp>
      <p:sp>
        <p:nvSpPr>
          <p:cNvPr id="17" name="Text 12"/>
          <p:cNvSpPr/>
          <p:nvPr/>
        </p:nvSpPr>
        <p:spPr>
          <a:xfrm>
            <a:off x="8491061" y="5044916"/>
            <a:ext cx="5295424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Socket.IO:</a:t>
            </a: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Real-time bidirectional engine</a:t>
            </a:r>
            <a:endParaRPr lang="en-US" sz="1450" dirty="0"/>
          </a:p>
        </p:txBody>
      </p:sp>
      <p:sp>
        <p:nvSpPr>
          <p:cNvPr id="18" name="Shape 13"/>
          <p:cNvSpPr/>
          <p:nvPr/>
        </p:nvSpPr>
        <p:spPr>
          <a:xfrm>
            <a:off x="7547491" y="5730597"/>
            <a:ext cx="6445925" cy="1539478"/>
          </a:xfrm>
          <a:prstGeom prst="roundRect">
            <a:avLst>
              <a:gd name="adj" fmla="val 5025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570351" y="5753457"/>
            <a:ext cx="736640" cy="1493758"/>
          </a:xfrm>
          <a:prstGeom prst="roundRect">
            <a:avLst>
              <a:gd name="adj" fmla="val 6777"/>
            </a:avLst>
          </a:prstGeom>
          <a:solidFill>
            <a:srgbClr val="E1E1EA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96689" y="6362224"/>
            <a:ext cx="276225" cy="276225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8491061" y="5937528"/>
            <a:ext cx="2302193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Development Tools</a:t>
            </a:r>
            <a:endParaRPr lang="en-US" sz="1800" dirty="0"/>
          </a:p>
        </p:txBody>
      </p:sp>
      <p:sp>
        <p:nvSpPr>
          <p:cNvPr id="22" name="Text 16"/>
          <p:cNvSpPr/>
          <p:nvPr/>
        </p:nvSpPr>
        <p:spPr>
          <a:xfrm>
            <a:off x="8491061" y="6409373"/>
            <a:ext cx="5295424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Git:</a:t>
            </a: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Version control</a:t>
            </a:r>
            <a:endParaRPr lang="en-US" sz="1450" dirty="0"/>
          </a:p>
        </p:txBody>
      </p:sp>
      <p:sp>
        <p:nvSpPr>
          <p:cNvPr id="23" name="Text 17"/>
          <p:cNvSpPr/>
          <p:nvPr/>
        </p:nvSpPr>
        <p:spPr>
          <a:xfrm>
            <a:off x="8491061" y="6768465"/>
            <a:ext cx="5295424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VS Code:</a:t>
            </a: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Integrated development environment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775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638" y="3144560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System Architecture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638" y="4098131"/>
            <a:ext cx="4395668" cy="82474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27735" y="5128974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Client Browser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927735" y="5574863"/>
            <a:ext cx="3983474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interface running JavaScript that initiates WebSocket connections and handles message rendering.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7306" y="4098131"/>
            <a:ext cx="4395668" cy="82474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23403" y="5128974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Node.js Server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5323403" y="5574863"/>
            <a:ext cx="3983474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Express server managing HTTP requests, serving static files, and coordinating Socket.IO events.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2975" y="4098131"/>
            <a:ext cx="4395668" cy="82474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9072" y="5128974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Socket.IO Engine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9719072" y="5574863"/>
            <a:ext cx="3983474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communication layer enabling instant bidirectional data exchange via WebSocket protocol.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721638" y="7002661"/>
            <a:ext cx="13187124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architecture utilises persistent WebSocket connections for low-latency communication, falling back to polling when necessary. This ensures reliable real-time messaging across all network conditions.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4478" y="591145"/>
            <a:ext cx="4175403" cy="521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Features</a:t>
            </a:r>
            <a:endParaRPr lang="en-US" sz="3250" dirty="0"/>
          </a:p>
        </p:txBody>
      </p:sp>
      <p:sp>
        <p:nvSpPr>
          <p:cNvPr id="3" name="Shape 1"/>
          <p:cNvSpPr/>
          <p:nvPr/>
        </p:nvSpPr>
        <p:spPr>
          <a:xfrm>
            <a:off x="584478" y="1551384"/>
            <a:ext cx="375761" cy="375761"/>
          </a:xfrm>
          <a:prstGeom prst="roundRect">
            <a:avLst>
              <a:gd name="adj" fmla="val 1866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27165" y="1608773"/>
            <a:ext cx="2814399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 Login &amp; Room Selection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127165" y="2036564"/>
            <a:ext cx="7371159" cy="534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enter their name and choose a chat room, creating personalised, organised conversation spaces.</a:t>
            </a:r>
            <a:endParaRPr lang="en-US" sz="1300" dirty="0"/>
          </a:p>
        </p:txBody>
      </p:sp>
      <p:sp>
        <p:nvSpPr>
          <p:cNvPr id="6" name="Shape 4"/>
          <p:cNvSpPr/>
          <p:nvPr/>
        </p:nvSpPr>
        <p:spPr>
          <a:xfrm>
            <a:off x="584478" y="2904887"/>
            <a:ext cx="375761" cy="375761"/>
          </a:xfrm>
          <a:prstGeom prst="roundRect">
            <a:avLst>
              <a:gd name="adj" fmla="val 1866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127165" y="2962275"/>
            <a:ext cx="2087642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Real-Time Messaging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127165" y="3390067"/>
            <a:ext cx="7371159" cy="534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Messages broadcast instantly to all room participants with sub-second delivery times using WebSocket technology.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584478" y="4258389"/>
            <a:ext cx="375761" cy="375761"/>
          </a:xfrm>
          <a:prstGeom prst="roundRect">
            <a:avLst>
              <a:gd name="adj" fmla="val 1866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127165" y="4315778"/>
            <a:ext cx="2471142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Join &amp; Leave Notifications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127165" y="4743569"/>
            <a:ext cx="7371159" cy="534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Automatic system messages inform users when participants join or exit, maintaining conversation context.</a:t>
            </a:r>
            <a:endParaRPr lang="en-US" sz="1300" dirty="0"/>
          </a:p>
        </p:txBody>
      </p:sp>
      <p:sp>
        <p:nvSpPr>
          <p:cNvPr id="12" name="Shape 10"/>
          <p:cNvSpPr/>
          <p:nvPr/>
        </p:nvSpPr>
        <p:spPr>
          <a:xfrm>
            <a:off x="584478" y="5611892"/>
            <a:ext cx="375761" cy="375761"/>
          </a:xfrm>
          <a:prstGeom prst="roundRect">
            <a:avLst>
              <a:gd name="adj" fmla="val 1866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127165" y="5669280"/>
            <a:ext cx="2087642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Online Users List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127165" y="6097072"/>
            <a:ext cx="7371159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Dynamic sidebar displays currently active participants in the room, updating in real-time.</a:t>
            </a:r>
            <a:endParaRPr lang="en-US" sz="1300" dirty="0"/>
          </a:p>
        </p:txBody>
      </p:sp>
      <p:sp>
        <p:nvSpPr>
          <p:cNvPr id="15" name="Shape 13"/>
          <p:cNvSpPr/>
          <p:nvPr/>
        </p:nvSpPr>
        <p:spPr>
          <a:xfrm>
            <a:off x="584478" y="6698218"/>
            <a:ext cx="375761" cy="375761"/>
          </a:xfrm>
          <a:prstGeom prst="roundRect">
            <a:avLst>
              <a:gd name="adj" fmla="val 18668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127165" y="6755606"/>
            <a:ext cx="2149197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Chat History (Optional)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127165" y="7183398"/>
            <a:ext cx="7371159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Persistent message storage allows users to view previous conversations and maintain continuity.</a:t>
            </a:r>
            <a:endParaRPr lang="en-US" sz="1300" dirty="0"/>
          </a:p>
        </p:txBody>
      </p:sp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376" y="1551384"/>
            <a:ext cx="5140047" cy="514004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5438" y="507563"/>
            <a:ext cx="6087189" cy="576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How It Works: Message Flow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829866" y="1729145"/>
            <a:ext cx="184309" cy="829747"/>
          </a:xfrm>
          <a:prstGeom prst="roundRect">
            <a:avLst>
              <a:gd name="adj" fmla="val 4202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45438" y="1608058"/>
            <a:ext cx="553164" cy="553164"/>
          </a:xfrm>
          <a:prstGeom prst="roundRect">
            <a:avLst>
              <a:gd name="adj" fmla="val 8265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3669" y="1746290"/>
            <a:ext cx="276582" cy="27658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382911" y="1636871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 Joins Room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1382911" y="2035612"/>
            <a:ext cx="12602051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enters username and selects chat room from the login interface.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1106448" y="3019901"/>
            <a:ext cx="184309" cy="829747"/>
          </a:xfrm>
          <a:prstGeom prst="roundRect">
            <a:avLst>
              <a:gd name="adj" fmla="val 4202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922020" y="2898815"/>
            <a:ext cx="553164" cy="553164"/>
          </a:xfrm>
          <a:prstGeom prst="roundRect">
            <a:avLst>
              <a:gd name="adj" fmla="val 8265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0252" y="3037046"/>
            <a:ext cx="276582" cy="27658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659493" y="2927628"/>
            <a:ext cx="3307080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Socket Connection Established</a:t>
            </a:r>
            <a:endParaRPr lang="en-US" sz="1800" dirty="0"/>
          </a:p>
        </p:txBody>
      </p:sp>
      <p:sp>
        <p:nvSpPr>
          <p:cNvPr id="12" name="Text 8"/>
          <p:cNvSpPr/>
          <p:nvPr/>
        </p:nvSpPr>
        <p:spPr>
          <a:xfrm>
            <a:off x="1659493" y="3326368"/>
            <a:ext cx="12325469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Client initiates WebSocket connection to server via Socket.IO, creating persistent communication channel.</a:t>
            </a:r>
            <a:endParaRPr lang="en-US" sz="1450" dirty="0"/>
          </a:p>
        </p:txBody>
      </p:sp>
      <p:sp>
        <p:nvSpPr>
          <p:cNvPr id="13" name="Shape 9"/>
          <p:cNvSpPr/>
          <p:nvPr/>
        </p:nvSpPr>
        <p:spPr>
          <a:xfrm>
            <a:off x="1383030" y="4310658"/>
            <a:ext cx="184309" cy="829747"/>
          </a:xfrm>
          <a:prstGeom prst="roundRect">
            <a:avLst>
              <a:gd name="adj" fmla="val 4202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198602" y="4189571"/>
            <a:ext cx="553164" cy="553164"/>
          </a:xfrm>
          <a:prstGeom prst="roundRect">
            <a:avLst>
              <a:gd name="adj" fmla="val 8265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36834" y="4327803"/>
            <a:ext cx="276582" cy="27658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936075" y="4218384"/>
            <a:ext cx="2527102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Message Sent to Server</a:t>
            </a:r>
            <a:endParaRPr lang="en-US" sz="1800" dirty="0"/>
          </a:p>
        </p:txBody>
      </p:sp>
      <p:sp>
        <p:nvSpPr>
          <p:cNvPr id="17" name="Text 12"/>
          <p:cNvSpPr/>
          <p:nvPr/>
        </p:nvSpPr>
        <p:spPr>
          <a:xfrm>
            <a:off x="1936075" y="4617125"/>
            <a:ext cx="12048887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types message and submits; client emits event with message data to Node.js server.</a:t>
            </a:r>
            <a:endParaRPr lang="en-US" sz="1450" dirty="0"/>
          </a:p>
        </p:txBody>
      </p:sp>
      <p:sp>
        <p:nvSpPr>
          <p:cNvPr id="18" name="Shape 13"/>
          <p:cNvSpPr/>
          <p:nvPr/>
        </p:nvSpPr>
        <p:spPr>
          <a:xfrm>
            <a:off x="1659731" y="5601414"/>
            <a:ext cx="184309" cy="829747"/>
          </a:xfrm>
          <a:prstGeom prst="roundRect">
            <a:avLst>
              <a:gd name="adj" fmla="val 4202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1475303" y="5480328"/>
            <a:ext cx="553164" cy="553164"/>
          </a:xfrm>
          <a:prstGeom prst="roundRect">
            <a:avLst>
              <a:gd name="adj" fmla="val 8265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13535" y="5618559"/>
            <a:ext cx="276582" cy="27658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2212777" y="5509141"/>
            <a:ext cx="2953941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Server Broadcasts Message</a:t>
            </a:r>
            <a:endParaRPr lang="en-US" sz="1800" dirty="0"/>
          </a:p>
        </p:txBody>
      </p:sp>
      <p:sp>
        <p:nvSpPr>
          <p:cNvPr id="22" name="Text 16"/>
          <p:cNvSpPr/>
          <p:nvPr/>
        </p:nvSpPr>
        <p:spPr>
          <a:xfrm>
            <a:off x="2212777" y="5907881"/>
            <a:ext cx="11772186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Server receives message and broadcasts it to all connected clients in the same room.</a:t>
            </a:r>
            <a:endParaRPr lang="en-US" sz="1450" dirty="0"/>
          </a:p>
        </p:txBody>
      </p:sp>
      <p:sp>
        <p:nvSpPr>
          <p:cNvPr id="23" name="Shape 17"/>
          <p:cNvSpPr/>
          <p:nvPr/>
        </p:nvSpPr>
        <p:spPr>
          <a:xfrm>
            <a:off x="1383030" y="6892171"/>
            <a:ext cx="184309" cy="829747"/>
          </a:xfrm>
          <a:prstGeom prst="roundRect">
            <a:avLst>
              <a:gd name="adj" fmla="val 4202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1198602" y="6771084"/>
            <a:ext cx="553164" cy="553164"/>
          </a:xfrm>
          <a:prstGeom prst="roundRect">
            <a:avLst>
              <a:gd name="adj" fmla="val 8265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36834" y="6909316"/>
            <a:ext cx="276582" cy="276582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1936075" y="6799898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Instant Display</a:t>
            </a:r>
            <a:endParaRPr lang="en-US" sz="1800" dirty="0"/>
          </a:p>
        </p:txBody>
      </p:sp>
      <p:sp>
        <p:nvSpPr>
          <p:cNvPr id="27" name="Text 20"/>
          <p:cNvSpPr/>
          <p:nvPr/>
        </p:nvSpPr>
        <p:spPr>
          <a:xfrm>
            <a:off x="1936075" y="7198638"/>
            <a:ext cx="12048887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 users receive message simultaneously and see it appear in their chat interface without delay.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80580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Thank You</a:t>
            </a:r>
            <a:endParaRPr lang="en-US" sz="8900" dirty="0"/>
          </a:p>
        </p:txBody>
      </p:sp>
      <p:sp>
        <p:nvSpPr>
          <p:cNvPr id="3" name="Text 1"/>
          <p:cNvSpPr/>
          <p:nvPr/>
        </p:nvSpPr>
        <p:spPr>
          <a:xfrm>
            <a:off x="793790" y="3538418"/>
            <a:ext cx="486394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Questions &amp; Discussion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44455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appreciate your attention and welcome any questions about our Real-Time Chat Application project.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5176990"/>
            <a:ext cx="13042821" cy="35957"/>
          </a:xfrm>
          <a:prstGeom prst="rect">
            <a:avLst/>
          </a:prstGeom>
          <a:solidFill>
            <a:srgbClr val="3C3939">
              <a:alpha val="5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546806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Project Team: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Himanshu Shukla • Mohit Singh • Pandey Vivek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608611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B.Tech Computer Science Engineering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640</Words>
  <Application>Microsoft Office PowerPoint</Application>
  <PresentationFormat>Custom</PresentationFormat>
  <Paragraphs>89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Roboto</vt:lpstr>
      <vt:lpstr>Arial</vt:lpstr>
      <vt:lpstr>Raleway Light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Hacker Room</dc:creator>
  <cp:lastModifiedBy>Hacker Room</cp:lastModifiedBy>
  <cp:revision>2</cp:revision>
  <dcterms:created xsi:type="dcterms:W3CDTF">2025-11-29T04:25:57Z</dcterms:created>
  <dcterms:modified xsi:type="dcterms:W3CDTF">2025-11-29T04:29:38Z</dcterms:modified>
</cp:coreProperties>
</file>